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60" r:id="rId2"/>
    <p:sldId id="269" r:id="rId3"/>
    <p:sldId id="270" r:id="rId4"/>
    <p:sldId id="271" r:id="rId5"/>
    <p:sldId id="272" r:id="rId6"/>
    <p:sldId id="273" r:id="rId7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1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2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433712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3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3840254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4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3816881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5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1960124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6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116231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16/12/2020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77664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800" b="1" dirty="0">
                <a:solidFill>
                  <a:srgbClr val="000000"/>
                </a:solidFill>
                <a:latin typeface="Euphemia"/>
              </a:rPr>
              <a:t>1.7 </a:t>
            </a:r>
            <a:r>
              <a:rPr lang="es-ES" sz="800" b="1" dirty="0">
                <a:solidFill>
                  <a:srgbClr val="000000"/>
                </a:solidFill>
                <a:latin typeface="Euphemia"/>
              </a:rPr>
              <a:t>Coordinación de la realización de procedimientos de licitación de obra pública y/o de adquisiciones y emisión de los fallos correspondientes, de acuerdo a los programas de inversión y en observancia a la normatividad federal y estatal vigente.</a:t>
            </a:r>
            <a:endParaRPr lang="es-MX" sz="8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682768" y="5660691"/>
            <a:ext cx="2747077" cy="105361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800" b="1" dirty="0">
                <a:solidFill>
                  <a:srgbClr val="000000"/>
                </a:solidFill>
                <a:latin typeface="Euphemia"/>
              </a:rPr>
              <a:t>1.6 </a:t>
            </a:r>
            <a:r>
              <a:rPr lang="es-ES" sz="800" b="1" dirty="0">
                <a:solidFill>
                  <a:srgbClr val="000000"/>
                </a:solidFill>
                <a:latin typeface="Euphemia"/>
              </a:rPr>
              <a:t>Promoción, coordinación y supervisión de elaboración de proyectos ejecutivos en materia de infraestructura urbana, ordenamiento territorial, desarrollo rural y medio ambiente para la gestión de inversiones y ejecución de obras en el municipio.</a:t>
            </a:r>
            <a:endParaRPr lang="es-MX" sz="8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15668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800" b="1" dirty="0">
                <a:solidFill>
                  <a:srgbClr val="000000"/>
                </a:solidFill>
                <a:latin typeface="Euphemia"/>
              </a:rPr>
              <a:t>1.2 </a:t>
            </a:r>
            <a:r>
              <a:rPr lang="es-ES" sz="800" b="1" dirty="0">
                <a:solidFill>
                  <a:srgbClr val="000000"/>
                </a:solidFill>
                <a:latin typeface="Euphemia"/>
              </a:rPr>
              <a:t>Convocatoria, coordinación y conducción de reuniones de trabajo con las Direcciones de Área adscritas a la Dirección General para acordar, implementar, evaluar y validar el avance y cumplimiento de acciones, programas, objetivos y metas de la Dirección General</a:t>
            </a:r>
            <a:endParaRPr lang="es-MX" sz="8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6827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800" b="1" dirty="0">
                <a:solidFill>
                  <a:srgbClr val="000000"/>
                </a:solidFill>
                <a:latin typeface="Euphemia"/>
              </a:rPr>
              <a:t>1.5 </a:t>
            </a:r>
            <a:r>
              <a:rPr lang="es-ES" sz="800" b="1" dirty="0">
                <a:solidFill>
                  <a:srgbClr val="000000"/>
                </a:solidFill>
                <a:latin typeface="Euphemia"/>
              </a:rPr>
              <a:t>Asistencia y participación en asambleas y reuniones de trabajo de los Organismos de Planeación Municipal, Protección Civil y Entidades Paramunicipales en temas de infraestructura urbana, ordenamiento territorial, desarrollo rural y ecología</a:t>
            </a:r>
            <a:endParaRPr lang="es-MX" sz="8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1566829" y="5667281"/>
            <a:ext cx="2723506" cy="104702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800" b="1" dirty="0">
                <a:solidFill>
                  <a:srgbClr val="000000"/>
                </a:solidFill>
                <a:latin typeface="Euphemia"/>
              </a:rPr>
              <a:t>1.3 </a:t>
            </a:r>
            <a:r>
              <a:rPr lang="es-ES" sz="800" b="1" dirty="0">
                <a:solidFill>
                  <a:srgbClr val="000000"/>
                </a:solidFill>
                <a:latin typeface="Euphemia"/>
              </a:rPr>
              <a:t>Atención al derecho de petición de la ciudadanía, entidades, organizaciones y comunidad en general, en asuntos relacionados con las funciones y responsabilidades de la dependencia, mediante la celebración de audiencias y reuniones de trabajo en oficinas del despacho y en sitios externos, para acordar </a:t>
            </a:r>
            <a:r>
              <a:rPr lang="es-ES" sz="800" b="1" dirty="0" smtClean="0">
                <a:solidFill>
                  <a:srgbClr val="000000"/>
                </a:solidFill>
                <a:latin typeface="Euphemia"/>
              </a:rPr>
              <a:t>acciones </a:t>
            </a:r>
            <a:r>
              <a:rPr lang="es-ES" sz="800" b="1" dirty="0">
                <a:solidFill>
                  <a:srgbClr val="000000"/>
                </a:solidFill>
                <a:latin typeface="Euphemia"/>
              </a:rPr>
              <a:t>de solución a sus planteamientos.</a:t>
            </a:r>
            <a:endParaRPr lang="es-MX" sz="8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6827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800" b="1" dirty="0">
                <a:solidFill>
                  <a:srgbClr val="000000"/>
                </a:solidFill>
                <a:latin typeface="Euphemia"/>
              </a:rPr>
              <a:t>1.4 </a:t>
            </a:r>
            <a:r>
              <a:rPr lang="es-ES" sz="800" b="1" dirty="0">
                <a:solidFill>
                  <a:srgbClr val="000000"/>
                </a:solidFill>
                <a:latin typeface="Euphemia"/>
              </a:rPr>
              <a:t>Coordinación, asistencia y participación en cursos, talleres y seminarios de información y capacitación con el propósito de mejorar el desempeño y desarrollo de las funciones y actividades de la dependencia y sus Direcciones de Área.</a:t>
            </a:r>
            <a:endParaRPr lang="es-MX" sz="8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15668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800" b="1" dirty="0">
                <a:solidFill>
                  <a:srgbClr val="000000"/>
                </a:solidFill>
                <a:latin typeface="Euphemia"/>
              </a:rPr>
              <a:t>1.1 </a:t>
            </a:r>
            <a:r>
              <a:rPr lang="es-ES" sz="800" b="1" dirty="0">
                <a:solidFill>
                  <a:srgbClr val="000000"/>
                </a:solidFill>
                <a:latin typeface="Euphemia"/>
              </a:rPr>
              <a:t>Asistencia y participación en reuniones de trabajo convocadas por Presidencia Municipal y otras dependencias de la administración pública municipal para acordar, coordinar y dar seguimiento a directrices, acciones, programas y actividades relacionadas con la Dirección General.</a:t>
            </a:r>
            <a:endParaRPr lang="es-MX" sz="8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4485899" y="3516661"/>
            <a:ext cx="23027" cy="26708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290335" y="6187500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42784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42784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  <a:endCxn id="72" idx="2"/>
          </p:cNvCxnSpPr>
          <p:nvPr/>
        </p:nvCxnSpPr>
        <p:spPr>
          <a:xfrm rot="10800000">
            <a:off x="3084594" y="3336353"/>
            <a:ext cx="4506838" cy="18315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stCxn id="70" idx="0"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stCxn id="71" idx="0"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stCxn id="72" idx="0"/>
            <a:endCxn id="35" idx="2"/>
          </p:cNvCxnSpPr>
          <p:nvPr/>
        </p:nvCxnSpPr>
        <p:spPr>
          <a:xfrm flipV="1">
            <a:off x="3084594" y="1777052"/>
            <a:ext cx="360328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stCxn id="73" idx="0"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7766491" y="4670471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800" b="1" dirty="0">
                <a:solidFill>
                  <a:srgbClr val="000000"/>
                </a:solidFill>
                <a:latin typeface="Euphemia"/>
              </a:rPr>
              <a:t>1.8 </a:t>
            </a:r>
            <a:r>
              <a:rPr lang="es-ES" sz="800" b="1" dirty="0">
                <a:solidFill>
                  <a:srgbClr val="000000"/>
                </a:solidFill>
                <a:latin typeface="Euphemia"/>
              </a:rPr>
              <a:t>Elaboración de informes mensuales y trimestrales de actividades, avances, evaluación y resultados de las funciones realizadas cotidianamente por la dependencia en cumplimiento al Programa Operativo Anual y en Plan Municipal de Desarrollo.</a:t>
            </a:r>
            <a:endParaRPr lang="es-MX" sz="8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5" name="Conector: angular 54">
            <a:extLst>
              <a:ext uri="{FF2B5EF4-FFF2-40B4-BE49-F238E27FC236}">
                <a16:creationId xmlns:a16="http://schemas.microsoft.com/office/drawing/2014/main" id="{61607450-C1F0-4070-9898-0AAAD52FBDAB}"/>
              </a:ext>
            </a:extLst>
          </p:cNvPr>
          <p:cNvCxnSpPr>
            <a:cxnSpLocks/>
            <a:stCxn id="46" idx="1"/>
          </p:cNvCxnSpPr>
          <p:nvPr/>
        </p:nvCxnSpPr>
        <p:spPr>
          <a:xfrm rot="10800000">
            <a:off x="7591431" y="3516663"/>
            <a:ext cx="175061" cy="158596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: angular 57">
            <a:extLst>
              <a:ext uri="{FF2B5EF4-FFF2-40B4-BE49-F238E27FC236}">
                <a16:creationId xmlns:a16="http://schemas.microsoft.com/office/drawing/2014/main" id="{D951BCD3-A05C-4D6E-A5EA-F9AD50910EAB}"/>
              </a:ext>
            </a:extLst>
          </p:cNvPr>
          <p:cNvCxnSpPr>
            <a:cxnSpLocks/>
            <a:stCxn id="114" idx="0"/>
          </p:cNvCxnSpPr>
          <p:nvPr/>
        </p:nvCxnSpPr>
        <p:spPr>
          <a:xfrm rot="16200000" flipV="1">
            <a:off x="8211930" y="2893738"/>
            <a:ext cx="182733" cy="142373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Diagrama de flujo: proceso 30">
            <a:extLst>
              <a:ext uri="{FF2B5EF4-FFF2-40B4-BE49-F238E27FC236}">
                <a16:creationId xmlns:a16="http://schemas.microsoft.com/office/drawing/2014/main" id="{2F59A323-57CB-447A-BF63-D1C3E631D334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sp>
        <p:nvSpPr>
          <p:cNvPr id="71" name="Diagrama de flujo: proceso 30">
            <a:extLst>
              <a:ext uri="{FF2B5EF4-FFF2-40B4-BE49-F238E27FC236}">
                <a16:creationId xmlns:a16="http://schemas.microsoft.com/office/drawing/2014/main" id="{D11C70A4-64E8-4AD5-8CD1-2ECA8CE3F765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id="{5D35F76F-F125-49C9-88B0-9ABEAAD2D74B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:a16="http://schemas.microsoft.com/office/drawing/2014/main" id="{CA9287E6-8578-4FA9-8DE1-4F7413C852DF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sp>
        <p:nvSpPr>
          <p:cNvPr id="30" name="CuadroTexto 1">
            <a:extLst>
              <a:ext uri="{FF2B5EF4-FFF2-40B4-BE49-F238E27FC236}">
                <a16:creationId xmlns:a16="http://schemas.microsoft.com/office/drawing/2014/main" id="{CC85AC0D-8D7D-4DDB-A6D8-9E3D9C007DA7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46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77664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2.7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Autorización de números oficiales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6827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2.6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Autorización de proyectos de modificación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15668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Expedición de informes de factibilidad de uso de suelo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6827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2.5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Autorización de proyectos privados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15668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2.3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Expedición de licencias de uso de suelo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6827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2.4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Elaboración de dictámenes técnicos informativos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15668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Otorgamiento de constancias de zonificación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4485899" y="3516661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2903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42784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42784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</p:cNvCxnSpPr>
          <p:nvPr/>
        </p:nvCxnSpPr>
        <p:spPr>
          <a:xfrm rot="10800000">
            <a:off x="5594024" y="3336353"/>
            <a:ext cx="1997408" cy="18315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3222761" y="1777052"/>
            <a:ext cx="346511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7766491" y="4670471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2.8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Autorización de nomenclaturas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0" name="Diagrama de flujo: proceso 30">
            <a:extLst>
              <a:ext uri="{FF2B5EF4-FFF2-40B4-BE49-F238E27FC236}">
                <a16:creationId xmlns:a16="http://schemas.microsoft.com/office/drawing/2014/main" id="{5C4FF4F0-B69B-44F2-BF85-43511EB20A8D}"/>
              </a:ext>
            </a:extLst>
          </p:cNvPr>
          <p:cNvSpPr/>
          <p:nvPr/>
        </p:nvSpPr>
        <p:spPr>
          <a:xfrm>
            <a:off x="7766491" y="5689735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2.9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Otorgamiento de folios informativos generales (EQI)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7591430" y="3514237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stCxn id="30" idx="1"/>
            <a:endCxn id="143" idx="3"/>
          </p:cNvCxnSpPr>
          <p:nvPr/>
        </p:nvCxnSpPr>
        <p:spPr>
          <a:xfrm flipH="1" flipV="1">
            <a:off x="7429845" y="6115429"/>
            <a:ext cx="336646" cy="64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stCxn id="46" idx="1"/>
            <a:endCxn id="77" idx="3"/>
          </p:cNvCxnSpPr>
          <p:nvPr/>
        </p:nvCxnSpPr>
        <p:spPr>
          <a:xfrm flipH="1">
            <a:off x="7429846" y="5102623"/>
            <a:ext cx="336645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7429846" y="4121179"/>
            <a:ext cx="336644" cy="7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4475333" y="3515400"/>
            <a:ext cx="1118692" cy="15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E1F1B112-5BA1-4314-B72B-BA137682038E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4ACF727D-B568-4123-82C5-D76AD5D3915D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F10E55CE-4ECF-4E09-9CF9-6D61CADF0243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sp>
        <p:nvSpPr>
          <p:cNvPr id="54" name="Diagrama de flujo: proceso 30">
            <a:extLst>
              <a:ext uri="{FF2B5EF4-FFF2-40B4-BE49-F238E27FC236}">
                <a16:creationId xmlns:a16="http://schemas.microsoft.com/office/drawing/2014/main" id="{6AB10D4F-BF89-43F5-9506-F0B273500E12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sp>
        <p:nvSpPr>
          <p:cNvPr id="36" name="CuadroTexto 1">
            <a:extLst>
              <a:ext uri="{FF2B5EF4-FFF2-40B4-BE49-F238E27FC236}">
                <a16:creationId xmlns:a16="http://schemas.microsoft.com/office/drawing/2014/main" id="{C79D8337-4A3B-4928-B859-5886A70D254F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21009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46" grpId="0" animBg="1"/>
      <p:bldP spid="3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77664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2.16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Elaboración de propuestas técnicas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6827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2.15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Revocación de licencias o autorizaciones para construcción en comercios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15668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2.11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Otorgamiento de convenios y autorizaciones a fraccionamientos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6827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2.14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Emisión de </a:t>
            </a:r>
            <a:r>
              <a:rPr lang="es-ES" sz="1200" b="1" dirty="0" err="1">
                <a:solidFill>
                  <a:srgbClr val="000000"/>
                </a:solidFill>
                <a:latin typeface="Euphemia"/>
              </a:rPr>
              <a:t>dictamentes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 de congruencia de zona federal marítimo terrestre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15668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2.12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Elaboración de actas de entrega-recepción de fraccionamientos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6827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2.13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Autorización para instauración de </a:t>
            </a:r>
            <a:r>
              <a:rPr lang="es-ES" sz="1200" b="1" dirty="0" err="1">
                <a:solidFill>
                  <a:srgbClr val="000000"/>
                </a:solidFill>
                <a:latin typeface="Euphemia"/>
              </a:rPr>
              <a:t>regimen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 de condominio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15668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2.10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Autorización de proyectos ejecutivos de urbanización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4485899" y="3516661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2903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42784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42784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</p:cNvCxnSpPr>
          <p:nvPr/>
        </p:nvCxnSpPr>
        <p:spPr>
          <a:xfrm rot="10800000">
            <a:off x="5594024" y="3336353"/>
            <a:ext cx="1997408" cy="18315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3222761" y="1777052"/>
            <a:ext cx="346511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7766491" y="4670471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2.17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Expedición de licencias de construcción, ampliación, modificación y prórrogas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0" name="Diagrama de flujo: proceso 30">
            <a:extLst>
              <a:ext uri="{FF2B5EF4-FFF2-40B4-BE49-F238E27FC236}">
                <a16:creationId xmlns:a16="http://schemas.microsoft.com/office/drawing/2014/main" id="{5C4FF4F0-B69B-44F2-BF85-43511EB20A8D}"/>
              </a:ext>
            </a:extLst>
          </p:cNvPr>
          <p:cNvSpPr/>
          <p:nvPr/>
        </p:nvSpPr>
        <p:spPr>
          <a:xfrm>
            <a:off x="7766491" y="5689735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2.18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Expedición de certificados relativos a la terminación de obra de una edificación y su habitabilidad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7591430" y="3514237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stCxn id="30" idx="1"/>
            <a:endCxn id="143" idx="3"/>
          </p:cNvCxnSpPr>
          <p:nvPr/>
        </p:nvCxnSpPr>
        <p:spPr>
          <a:xfrm flipH="1" flipV="1">
            <a:off x="7429845" y="6115429"/>
            <a:ext cx="336646" cy="64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stCxn id="46" idx="1"/>
            <a:endCxn id="77" idx="3"/>
          </p:cNvCxnSpPr>
          <p:nvPr/>
        </p:nvCxnSpPr>
        <p:spPr>
          <a:xfrm flipH="1">
            <a:off x="7429846" y="5102623"/>
            <a:ext cx="336645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7429846" y="4121179"/>
            <a:ext cx="336644" cy="7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4475333" y="3515400"/>
            <a:ext cx="1118692" cy="15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agrama de flujo: proceso 30">
            <a:extLst>
              <a:ext uri="{FF2B5EF4-FFF2-40B4-BE49-F238E27FC236}">
                <a16:creationId xmlns:a16="http://schemas.microsoft.com/office/drawing/2014/main" id="{826B7785-0FD3-47DA-AB6D-F49E87F88E31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8B17F53E-8AFD-4EE2-B176-D3E68516297C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85962F7C-FEDA-4F43-B1FD-C93B3BDB8684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DBF0656F-E0C1-473E-AA2B-C4D3AD1EEE56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sp>
        <p:nvSpPr>
          <p:cNvPr id="36" name="CuadroTexto 1">
            <a:extLst>
              <a:ext uri="{FF2B5EF4-FFF2-40B4-BE49-F238E27FC236}">
                <a16:creationId xmlns:a16="http://schemas.microsoft.com/office/drawing/2014/main" id="{819B3547-8547-4045-834C-30E8416897CD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2173564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46" grpId="0" animBg="1"/>
      <p:bldP spid="30" grpId="0" animBg="1"/>
      <p:bldP spid="49" grpId="0" animBg="1"/>
      <p:bldP spid="51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77664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2.25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Realización de cursos de capacitación para el personal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6827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2.24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Realización de cursos de capacitación para directores responsables de obra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15668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2.20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Expedición de dictámenes técnicos para el control y uso de la vía pública (DTI)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6827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2.23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Elaboración de reportes de inspección a obras dentro del área urbana del municipio y atención a denuncias presentadas en Dirección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15668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2.21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Otorgamiento de permisos de modificación de superficies de terrenos y a la realización de dictámenes relativos a los mismos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6827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2.22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Expedición de licencias para anuncios publicitarios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15668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2.19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Otorgamiento de alineamientos y números oficiales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4485899" y="3516661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2903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42784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42784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</p:cNvCxnSpPr>
          <p:nvPr/>
        </p:nvCxnSpPr>
        <p:spPr>
          <a:xfrm rot="10800000">
            <a:off x="5594024" y="3336353"/>
            <a:ext cx="1997408" cy="18315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3222761" y="1777052"/>
            <a:ext cx="346511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7766491" y="4670471"/>
            <a:ext cx="2497342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2.26 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Registro de alta y refrendos de directores responsables de obra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7591430" y="3514237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endCxn id="143" idx="3"/>
          </p:cNvCxnSpPr>
          <p:nvPr/>
        </p:nvCxnSpPr>
        <p:spPr>
          <a:xfrm flipH="1" flipV="1">
            <a:off x="7429845" y="6115429"/>
            <a:ext cx="336646" cy="64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stCxn id="46" idx="1"/>
            <a:endCxn id="77" idx="3"/>
          </p:cNvCxnSpPr>
          <p:nvPr/>
        </p:nvCxnSpPr>
        <p:spPr>
          <a:xfrm flipH="1">
            <a:off x="7429846" y="5102623"/>
            <a:ext cx="336645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7429846" y="4121179"/>
            <a:ext cx="336644" cy="7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4475333" y="3515400"/>
            <a:ext cx="1118692" cy="1577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agrama de flujo: proceso 30">
            <a:extLst>
              <a:ext uri="{FF2B5EF4-FFF2-40B4-BE49-F238E27FC236}">
                <a16:creationId xmlns:a16="http://schemas.microsoft.com/office/drawing/2014/main" id="{F83A1385-ADDB-4A96-B890-8D7C99E0D7AB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programa y ejecuta con estricto control de la calidad y la normatividad</a:t>
            </a:r>
          </a:p>
        </p:txBody>
      </p: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314AEDFB-6B7B-41CF-BCB1-BEAC9DF14F94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4E15B416-9504-41E6-85E3-C598334FDA58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A5986012-B29E-4AF5-9994-09C124B9C34C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sp>
        <p:nvSpPr>
          <p:cNvPr id="33" name="CuadroTexto 1">
            <a:extLst>
              <a:ext uri="{FF2B5EF4-FFF2-40B4-BE49-F238E27FC236}">
                <a16:creationId xmlns:a16="http://schemas.microsoft.com/office/drawing/2014/main" id="{5263D63E-C52C-49BD-BC4B-C173010C1D06}"/>
              </a:ext>
            </a:extLst>
          </p:cNvPr>
          <p:cNvSpPr txBox="1"/>
          <p:nvPr/>
        </p:nvSpPr>
        <p:spPr>
          <a:xfrm>
            <a:off x="11736365" y="6484291"/>
            <a:ext cx="45563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119529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46" grpId="0" animBg="1"/>
      <p:bldP spid="49" grpId="0" animBg="1"/>
      <p:bldP spid="51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9366690" y="3696970"/>
            <a:ext cx="2497343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3.7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Realización de acciones de mantenimiento y conservación de vialidades urbanas y rurales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62829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3.6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Ejecución, supervisión y control de la obra pública municipal contratada y por administración directa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3167028" y="4670471"/>
            <a:ext cx="271163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3.2 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Realización de evaluaciones técnicas y levantamientos físicos necesarios para la elaboración de proyectos y presupuestos de obras públicas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62829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3.5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Elaboración de informes financieros trimestrales de obras ejecutadas que permitan mostrar el avance del gasto ejercido y avance físico de cada una de las obras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3167029" y="5667281"/>
            <a:ext cx="2723506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3.3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Atención al despacho mediante audiencias a solicitantes de obras, contratistas, funcionarios estatales y municipales en asuntos relacionados con el área de responsabilidad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62829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3.4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Elaboración de informes financieros mensuales y reportes de obras ejecutadas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3167028" y="3696970"/>
            <a:ext cx="2711636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3.1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Integración de los expedientes técnicos necesarios para la programación y ejecución de las obras públicas en el municipio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6096000" y="3533597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58905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58786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58786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  <a:endCxn id="36" idx="2"/>
          </p:cNvCxnSpPr>
          <p:nvPr/>
        </p:nvCxnSpPr>
        <p:spPr>
          <a:xfrm rot="10800000">
            <a:off x="7959409" y="3336353"/>
            <a:ext cx="1238956" cy="19482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URBANO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36" name="Diagrama de flujo: proceso 30">
            <a:extLst>
              <a:ext uri="{FF2B5EF4-FFF2-40B4-BE49-F238E27FC236}">
                <a16:creationId xmlns:a16="http://schemas.microsoft.com/office/drawing/2014/main" id="{757B9F89-64C1-4BCA-809A-B94FC9AA09A2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stCxn id="36" idx="0"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id="{FDD907CF-8504-45D1-8C28-CA602FA8AEAF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stCxn id="40" idx="0"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Diagrama de flujo: proceso 30">
            <a:extLst>
              <a:ext uri="{FF2B5EF4-FFF2-40B4-BE49-F238E27FC236}">
                <a16:creationId xmlns:a16="http://schemas.microsoft.com/office/drawing/2014/main" id="{A3E88F7A-B818-4B0A-9679-A92B461FBCF3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stCxn id="42" idx="0"/>
            <a:endCxn id="35" idx="2"/>
          </p:cNvCxnSpPr>
          <p:nvPr/>
        </p:nvCxnSpPr>
        <p:spPr>
          <a:xfrm flipV="1">
            <a:off x="3084594" y="1777052"/>
            <a:ext cx="360328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6B7D6FA4-7C5A-4D0A-95F6-5F14E4080D5D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stCxn id="44" idx="0"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5DB69720-B734-4DF7-ABA1-A469EA052F8A}"/>
              </a:ext>
            </a:extLst>
          </p:cNvPr>
          <p:cNvSpPr/>
          <p:nvPr/>
        </p:nvSpPr>
        <p:spPr>
          <a:xfrm>
            <a:off x="9366691" y="4670471"/>
            <a:ext cx="2497342" cy="120781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100" b="1" dirty="0">
                <a:solidFill>
                  <a:srgbClr val="000000"/>
                </a:solidFill>
                <a:latin typeface="Euphemia"/>
              </a:rPr>
              <a:t>3.8 </a:t>
            </a:r>
            <a:r>
              <a:rPr lang="es-ES" sz="1100" b="1" dirty="0">
                <a:solidFill>
                  <a:srgbClr val="000000"/>
                </a:solidFill>
                <a:latin typeface="Euphemia"/>
              </a:rPr>
              <a:t>Realización de acciones de mantenimiento y conservación de parques, jardines, monumentos, escuelas, edificios públicos y vialidades en coordinación con servicios públicos y rutas urbanas</a:t>
            </a:r>
            <a:endParaRPr lang="es-MX" sz="11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9198365" y="3531173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endCxn id="143" idx="3"/>
          </p:cNvCxnSpPr>
          <p:nvPr/>
        </p:nvCxnSpPr>
        <p:spPr>
          <a:xfrm flipH="1">
            <a:off x="9030045" y="6111798"/>
            <a:ext cx="168320" cy="36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stCxn id="46" idx="1"/>
            <a:endCxn id="77" idx="3"/>
          </p:cNvCxnSpPr>
          <p:nvPr/>
        </p:nvCxnSpPr>
        <p:spPr>
          <a:xfrm flipH="1" flipV="1">
            <a:off x="9030046" y="5107011"/>
            <a:ext cx="336645" cy="1673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9030046" y="4121179"/>
            <a:ext cx="336644" cy="7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6088409" y="3531173"/>
            <a:ext cx="187099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1">
            <a:extLst>
              <a:ext uri="{FF2B5EF4-FFF2-40B4-BE49-F238E27FC236}">
                <a16:creationId xmlns:a16="http://schemas.microsoft.com/office/drawing/2014/main" id="{70DB4944-BD63-4CD1-A87B-5B9DCE5F2743}"/>
              </a:ext>
            </a:extLst>
          </p:cNvPr>
          <p:cNvSpPr txBox="1"/>
          <p:nvPr/>
        </p:nvSpPr>
        <p:spPr>
          <a:xfrm>
            <a:off x="11736365" y="6484291"/>
            <a:ext cx="455635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100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285982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36" grpId="0" animBg="1"/>
      <p:bldP spid="40" grpId="0" animBg="1"/>
      <p:bldP spid="42" grpId="0" animBg="1"/>
      <p:bldP spid="44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90617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96584" y="2513759"/>
            <a:ext cx="1197850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9366690" y="3696971"/>
            <a:ext cx="2497343" cy="85636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900" b="1" dirty="0">
                <a:solidFill>
                  <a:srgbClr val="000000"/>
                </a:solidFill>
                <a:latin typeface="Euphemia"/>
              </a:rPr>
              <a:t>4.7 </a:t>
            </a:r>
            <a:r>
              <a:rPr lang="es-ES" sz="900" b="1" dirty="0">
                <a:solidFill>
                  <a:srgbClr val="000000"/>
                </a:solidFill>
                <a:latin typeface="Euphemia"/>
              </a:rPr>
              <a:t>Impartición de asesorías a los productores en la formulación de solicitudes ante dependencias municipales, estatales y federales para buscar la solución a la problemática que se presenta en las comunidades rurales</a:t>
            </a:r>
            <a:endParaRPr lang="es-MX" sz="9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6282968" y="5660691"/>
            <a:ext cx="2747077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900" b="1" dirty="0">
                <a:solidFill>
                  <a:srgbClr val="000000"/>
                </a:solidFill>
                <a:latin typeface="Euphemia"/>
              </a:rPr>
              <a:t>4.6 </a:t>
            </a:r>
            <a:r>
              <a:rPr lang="es-ES" sz="900" b="1" dirty="0">
                <a:solidFill>
                  <a:srgbClr val="000000"/>
                </a:solidFill>
                <a:latin typeface="Euphemia"/>
              </a:rPr>
              <a:t>Gestión para llevar a cabo los trabajos de rehabilitación y mejoramiento de los caminos y accesos vecinales del área rural</a:t>
            </a:r>
            <a:endParaRPr lang="es-MX" sz="9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2899954" y="4670471"/>
            <a:ext cx="2978710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900" b="1" dirty="0">
                <a:solidFill>
                  <a:srgbClr val="000000"/>
                </a:solidFill>
                <a:latin typeface="Euphemia"/>
              </a:rPr>
              <a:t>4.2 </a:t>
            </a:r>
            <a:r>
              <a:rPr lang="es-ES" sz="900" b="1" dirty="0">
                <a:solidFill>
                  <a:srgbClr val="000000"/>
                </a:solidFill>
                <a:latin typeface="Euphemia"/>
              </a:rPr>
              <a:t>Atención directa a productores y personas del sector rural que buscan la orientación y el asesoramiento para la gestión a sus demandas</a:t>
            </a:r>
            <a:endParaRPr lang="es-MX" sz="9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6282970" y="4674859"/>
            <a:ext cx="2747076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900" b="1" dirty="0">
                <a:solidFill>
                  <a:srgbClr val="000000"/>
                </a:solidFill>
                <a:latin typeface="Euphemia"/>
              </a:rPr>
              <a:t>4.5 </a:t>
            </a:r>
            <a:r>
              <a:rPr lang="es-ES" sz="900" b="1" dirty="0">
                <a:solidFill>
                  <a:srgbClr val="000000"/>
                </a:solidFill>
                <a:latin typeface="Euphemia"/>
              </a:rPr>
              <a:t>Promoción y gestión de programas especiales en las comunidades rurales (empleo temporal, activos productivos, apoyo a la sequía, etc.)</a:t>
            </a:r>
            <a:endParaRPr lang="es-MX" sz="9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2899954" y="5667281"/>
            <a:ext cx="2990581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900" b="1" dirty="0">
                <a:solidFill>
                  <a:srgbClr val="000000"/>
                </a:solidFill>
                <a:latin typeface="Euphemia"/>
              </a:rPr>
              <a:t>4.3 </a:t>
            </a:r>
            <a:r>
              <a:rPr lang="es-ES" sz="900" b="1" dirty="0">
                <a:solidFill>
                  <a:srgbClr val="000000"/>
                </a:solidFill>
                <a:latin typeface="Euphemia"/>
              </a:rPr>
              <a:t>Coordinación intermunicipal para llevar a cabo pláticas con la población objetivo sobre temas de prevención en el uso de drogas, medio ambiente y protección civil</a:t>
            </a:r>
            <a:endParaRPr lang="es-MX" sz="9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6282969" y="3689027"/>
            <a:ext cx="2747077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900" b="1" dirty="0">
                <a:solidFill>
                  <a:srgbClr val="000000"/>
                </a:solidFill>
                <a:latin typeface="Euphemia"/>
              </a:rPr>
              <a:t>4.4 </a:t>
            </a:r>
            <a:r>
              <a:rPr lang="es-ES" sz="900" b="1" dirty="0">
                <a:solidFill>
                  <a:srgbClr val="000000"/>
                </a:solidFill>
                <a:latin typeface="Euphemia"/>
              </a:rPr>
              <a:t>Seguimiento y evaluación de proyectos productivos en las comunidades rurales del programa de desarrollo rural, activos productivos y otros</a:t>
            </a:r>
            <a:endParaRPr lang="es-MX" sz="9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2899954" y="3696970"/>
            <a:ext cx="2978710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900" b="1" dirty="0">
                <a:solidFill>
                  <a:srgbClr val="000000"/>
                </a:solidFill>
                <a:latin typeface="Euphemia"/>
              </a:rPr>
              <a:t>4.1 </a:t>
            </a:r>
            <a:r>
              <a:rPr lang="es-ES" sz="900" b="1" dirty="0">
                <a:solidFill>
                  <a:srgbClr val="000000"/>
                </a:solidFill>
                <a:latin typeface="Euphemia"/>
              </a:rPr>
              <a:t>Coordinación de reuniones del Consejo Municipal y Distrital del Desarrollo Rural Sustentable</a:t>
            </a:r>
            <a:endParaRPr lang="es-MX" sz="9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4469C18-B6B4-498E-AFD2-4939686AC010}"/>
              </a:ext>
            </a:extLst>
          </p:cNvPr>
          <p:cNvCxnSpPr>
            <a:cxnSpLocks/>
          </p:cNvCxnSpPr>
          <p:nvPr/>
        </p:nvCxnSpPr>
        <p:spPr>
          <a:xfrm>
            <a:off x="6096000" y="3533597"/>
            <a:ext cx="0" cy="25987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01F1DCE7-866A-47C2-A3F8-46B4144498C9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5890535" y="6115429"/>
            <a:ext cx="392433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02BF0744-6988-46CE-B919-4352057E1AD6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 flipV="1">
            <a:off x="5878664" y="5102623"/>
            <a:ext cx="404306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AC13A3C9-34A2-47D2-A1CE-822793DAF3CD}"/>
              </a:ext>
            </a:extLst>
          </p:cNvPr>
          <p:cNvCxnSpPr>
            <a:cxnSpLocks/>
            <a:stCxn id="79" idx="1"/>
            <a:endCxn id="91" idx="3"/>
          </p:cNvCxnSpPr>
          <p:nvPr/>
        </p:nvCxnSpPr>
        <p:spPr>
          <a:xfrm flipH="1">
            <a:off x="5878664" y="4121179"/>
            <a:ext cx="404305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2C09AF49-6B03-4906-A6CF-CC5DB31128F6}"/>
              </a:ext>
            </a:extLst>
          </p:cNvPr>
          <p:cNvCxnSpPr>
            <a:cxnSpLocks/>
            <a:endCxn id="44" idx="2"/>
          </p:cNvCxnSpPr>
          <p:nvPr/>
        </p:nvCxnSpPr>
        <p:spPr>
          <a:xfrm flipV="1">
            <a:off x="9198365" y="3336353"/>
            <a:ext cx="1132307" cy="19482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74">
            <a:extLst>
              <a:ext uri="{FF2B5EF4-FFF2-40B4-BE49-F238E27FC236}">
                <a16:creationId xmlns:a16="http://schemas.microsoft.com/office/drawing/2014/main" id="{31FDF94D-F186-44B5-A1EF-92F03C4B6E19}"/>
              </a:ext>
            </a:extLst>
          </p:cNvPr>
          <p:cNvSpPr/>
          <p:nvPr/>
        </p:nvSpPr>
        <p:spPr>
          <a:xfrm>
            <a:off x="2740883" y="329971"/>
            <a:ext cx="775701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017 – PLANEACIÓN Y EJECUCIÓN DEL DESARROLLO </a:t>
            </a:r>
            <a:r>
              <a:rPr lang="es-MX"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URBANO </a:t>
            </a:r>
            <a:r>
              <a:rPr lang="es-MX" sz="1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A6C8E0FE-72B3-4082-8C8C-B353362E3B17}"/>
              </a:ext>
            </a:extLst>
          </p:cNvPr>
          <p:cNvSpPr/>
          <p:nvPr/>
        </p:nvSpPr>
        <p:spPr>
          <a:xfrm>
            <a:off x="1660276" y="1150933"/>
            <a:ext cx="10055207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50" b="1" dirty="0">
                <a:solidFill>
                  <a:schemeClr val="tx1"/>
                </a:solidFill>
                <a:latin typeface="Euphemia"/>
              </a:rPr>
              <a:t>Propósito: Planear, controlar y ejecutar las obras y construcciones de infraestructura urbana publicas y privadas en la ciudad y en las comunidades rurales </a:t>
            </a:r>
            <a:endParaRPr lang="es-MX" sz="14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36" name="Diagrama de flujo: proceso 30">
            <a:extLst>
              <a:ext uri="{FF2B5EF4-FFF2-40B4-BE49-F238E27FC236}">
                <a16:creationId xmlns:a16="http://schemas.microsoft.com/office/drawing/2014/main" id="{757B9F89-64C1-4BCA-809A-B94FC9AA09A2}"/>
              </a:ext>
            </a:extLst>
          </p:cNvPr>
          <p:cNvSpPr/>
          <p:nvPr/>
        </p:nvSpPr>
        <p:spPr>
          <a:xfrm>
            <a:off x="6874311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La obra pública se planea, programa y ejecuta con estricto control, supervisión y apego a la normatividad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369CA2B9-F768-484E-BFA5-77100A5FDF3C}"/>
              </a:ext>
            </a:extLst>
          </p:cNvPr>
          <p:cNvCxnSpPr>
            <a:cxnSpLocks/>
            <a:stCxn id="36" idx="0"/>
            <a:endCxn id="35" idx="2"/>
          </p:cNvCxnSpPr>
          <p:nvPr/>
        </p:nvCxnSpPr>
        <p:spPr>
          <a:xfrm flipH="1" flipV="1">
            <a:off x="6687880" y="1777052"/>
            <a:ext cx="1271529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id="{FDD907CF-8504-45D1-8C28-CA602FA8AEAF}"/>
              </a:ext>
            </a:extLst>
          </p:cNvPr>
          <p:cNvSpPr/>
          <p:nvPr/>
        </p:nvSpPr>
        <p:spPr>
          <a:xfrm>
            <a:off x="4508926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Construcción de obras e infraestructura planeada, supervisada y regulada adecuadamente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C4128CE-1BE8-40AE-AFDB-0BF511A5DD6A}"/>
              </a:ext>
            </a:extLst>
          </p:cNvPr>
          <p:cNvCxnSpPr>
            <a:cxnSpLocks/>
            <a:stCxn id="40" idx="0"/>
            <a:endCxn id="35" idx="2"/>
          </p:cNvCxnSpPr>
          <p:nvPr/>
        </p:nvCxnSpPr>
        <p:spPr>
          <a:xfrm flipV="1">
            <a:off x="5594024" y="1777052"/>
            <a:ext cx="109385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Diagrama de flujo: proceso 30">
            <a:extLst>
              <a:ext uri="{FF2B5EF4-FFF2-40B4-BE49-F238E27FC236}">
                <a16:creationId xmlns:a16="http://schemas.microsoft.com/office/drawing/2014/main" id="{A3E88F7A-B818-4B0A-9679-A92B461FBCF3}"/>
              </a:ext>
            </a:extLst>
          </p:cNvPr>
          <p:cNvSpPr/>
          <p:nvPr/>
        </p:nvSpPr>
        <p:spPr>
          <a:xfrm>
            <a:off x="1861328" y="2138503"/>
            <a:ext cx="2446531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Planeación, presupuestación, supervisión y coordinación eficaz de las obras de infraestructura urbana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D703494-0936-401F-AB3F-5AA20EEB036B}"/>
              </a:ext>
            </a:extLst>
          </p:cNvPr>
          <p:cNvCxnSpPr>
            <a:cxnSpLocks/>
            <a:stCxn id="42" idx="0"/>
            <a:endCxn id="35" idx="2"/>
          </p:cNvCxnSpPr>
          <p:nvPr/>
        </p:nvCxnSpPr>
        <p:spPr>
          <a:xfrm flipV="1">
            <a:off x="3084594" y="1777052"/>
            <a:ext cx="3603286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6B7D6FA4-7C5A-4D0A-95F6-5F14E4080D5D}"/>
              </a:ext>
            </a:extLst>
          </p:cNvPr>
          <p:cNvSpPr/>
          <p:nvPr/>
        </p:nvSpPr>
        <p:spPr>
          <a:xfrm>
            <a:off x="9245574" y="2138503"/>
            <a:ext cx="2170196" cy="1197850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3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El desarrollo de las comunidades rurales en todos sus ámbitos es atendido y apoyado eficientemente por la administración municipal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8AD791E1-08DD-401F-9409-F47F5587906A}"/>
              </a:ext>
            </a:extLst>
          </p:cNvPr>
          <p:cNvCxnSpPr>
            <a:cxnSpLocks/>
            <a:stCxn id="44" idx="0"/>
            <a:endCxn id="35" idx="2"/>
          </p:cNvCxnSpPr>
          <p:nvPr/>
        </p:nvCxnSpPr>
        <p:spPr>
          <a:xfrm flipH="1" flipV="1">
            <a:off x="6687880" y="1777052"/>
            <a:ext cx="3642792" cy="36145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CCEE035-2442-4A20-8B2C-9EA3A50581EF}"/>
              </a:ext>
            </a:extLst>
          </p:cNvPr>
          <p:cNvCxnSpPr>
            <a:cxnSpLocks/>
          </p:cNvCxnSpPr>
          <p:nvPr/>
        </p:nvCxnSpPr>
        <p:spPr>
          <a:xfrm flipH="1">
            <a:off x="9198365" y="3531173"/>
            <a:ext cx="1" cy="260119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6495C7A-89AE-42B0-B3A0-52439478FCBD}"/>
              </a:ext>
            </a:extLst>
          </p:cNvPr>
          <p:cNvCxnSpPr>
            <a:cxnSpLocks/>
            <a:endCxn id="143" idx="3"/>
          </p:cNvCxnSpPr>
          <p:nvPr/>
        </p:nvCxnSpPr>
        <p:spPr>
          <a:xfrm flipH="1" flipV="1">
            <a:off x="9030045" y="6115429"/>
            <a:ext cx="336646" cy="645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F3D54A6F-3AC3-45DC-965C-960276A3E04E}"/>
              </a:ext>
            </a:extLst>
          </p:cNvPr>
          <p:cNvCxnSpPr>
            <a:cxnSpLocks/>
            <a:endCxn id="77" idx="3"/>
          </p:cNvCxnSpPr>
          <p:nvPr/>
        </p:nvCxnSpPr>
        <p:spPr>
          <a:xfrm flipH="1">
            <a:off x="9030046" y="5102623"/>
            <a:ext cx="336645" cy="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411714EC-DFF8-4D77-917B-FE2EE47ABEBD}"/>
              </a:ext>
            </a:extLst>
          </p:cNvPr>
          <p:cNvCxnSpPr>
            <a:cxnSpLocks/>
            <a:stCxn id="114" idx="1"/>
            <a:endCxn id="79" idx="3"/>
          </p:cNvCxnSpPr>
          <p:nvPr/>
        </p:nvCxnSpPr>
        <p:spPr>
          <a:xfrm flipH="1" flipV="1">
            <a:off x="9030046" y="4121179"/>
            <a:ext cx="336644" cy="39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7BB1CF33-C365-436D-A28D-CDF8C50E663E}"/>
              </a:ext>
            </a:extLst>
          </p:cNvPr>
          <p:cNvCxnSpPr>
            <a:cxnSpLocks/>
          </p:cNvCxnSpPr>
          <p:nvPr/>
        </p:nvCxnSpPr>
        <p:spPr>
          <a:xfrm flipH="1">
            <a:off x="6088410" y="3531173"/>
            <a:ext cx="315716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uadroTexto 1">
            <a:extLst>
              <a:ext uri="{FF2B5EF4-FFF2-40B4-BE49-F238E27FC236}">
                <a16:creationId xmlns:a16="http://schemas.microsoft.com/office/drawing/2014/main" id="{CE377425-8F01-43D9-8EB9-F7C9ACC8A85E}"/>
              </a:ext>
            </a:extLst>
          </p:cNvPr>
          <p:cNvSpPr txBox="1"/>
          <p:nvPr/>
        </p:nvSpPr>
        <p:spPr>
          <a:xfrm>
            <a:off x="11736365" y="6484291"/>
            <a:ext cx="455635" cy="2308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/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22011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66" grpId="0" animBg="1"/>
      <p:bldP spid="114" grpId="0" animBg="1"/>
      <p:bldP spid="143" grpId="0" animBg="1"/>
      <p:bldP spid="69" grpId="0" animBg="1"/>
      <p:bldP spid="77" grpId="0" animBg="1"/>
      <p:bldP spid="78" grpId="0" animBg="1"/>
      <p:bldP spid="79" grpId="0" animBg="1"/>
      <p:bldP spid="91" grpId="0" animBg="1"/>
      <p:bldP spid="75" grpId="0" animBg="1"/>
      <p:bldP spid="35" grpId="0" animBg="1"/>
      <p:bldP spid="36" grpId="0" animBg="1"/>
      <p:bldP spid="40" grpId="0" animBg="1"/>
      <p:bldP spid="42" grpId="0" animBg="1"/>
      <p:bldP spid="4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2500</TotalTime>
  <Words>1651</Words>
  <Application>Microsoft Office PowerPoint</Application>
  <PresentationFormat>Panorámica</PresentationFormat>
  <Paragraphs>121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Martín Campa</cp:lastModifiedBy>
  <cp:revision>89</cp:revision>
  <cp:lastPrinted>2020-02-24T19:27:13Z</cp:lastPrinted>
  <dcterms:created xsi:type="dcterms:W3CDTF">2020-01-30T03:52:29Z</dcterms:created>
  <dcterms:modified xsi:type="dcterms:W3CDTF">2020-12-17T00:23:02Z</dcterms:modified>
</cp:coreProperties>
</file>